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x="10058400" cy="7772400"/>
  <p:notesSz cx="10058400" cy="77724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viewProps" Target="viewProps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theme" Target="theme/theme1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customXml" Target="../customXml/item3.xml"/><Relationship Id="rId5" Type="http://schemas.openxmlformats.org/officeDocument/2006/relationships/tableStyles" Target="tableStyles.xml"/><Relationship Id="rId15" Type="http://schemas.openxmlformats.org/officeDocument/2006/relationships/slide" Target="slides/slide10.xml"/><Relationship Id="rId23" Type="http://schemas.openxmlformats.org/officeDocument/2006/relationships/customXml" Target="../customXml/item2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presProps" Target="presProps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4380" y="2409444"/>
            <a:ext cx="8549640" cy="16322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80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0"/>
              <a:t> </a:t>
            </a:r>
            <a:r>
              <a:rPr dirty="0"/>
              <a:t>guide: Use </a:t>
            </a:r>
            <a:r>
              <a:rPr dirty="0" spc="-10"/>
              <a:t>roughing</a:t>
            </a:r>
            <a:r>
              <a:rPr dirty="0"/>
              <a:t> </a:t>
            </a:r>
            <a:r>
              <a:rPr dirty="0" spc="-10"/>
              <a:t>toolpaths</a:t>
            </a:r>
            <a:r>
              <a:rPr dirty="0"/>
              <a:t> to</a:t>
            </a:r>
            <a:r>
              <a:rPr dirty="0" spc="-5"/>
              <a:t> </a:t>
            </a:r>
            <a:r>
              <a:rPr dirty="0"/>
              <a:t>remove material</a:t>
            </a:r>
            <a:r>
              <a:rPr dirty="0" spc="10"/>
              <a:t> </a:t>
            </a:r>
            <a:r>
              <a:rPr dirty="0"/>
              <a:t>Page</a:t>
            </a:r>
            <a:r>
              <a:rPr dirty="0" spc="229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0"/>
              <a:t> </a:t>
            </a:r>
            <a:r>
              <a:rPr dirty="0"/>
              <a:t>guide: Use </a:t>
            </a:r>
            <a:r>
              <a:rPr dirty="0" spc="-10"/>
              <a:t>roughing</a:t>
            </a:r>
            <a:r>
              <a:rPr dirty="0"/>
              <a:t> </a:t>
            </a:r>
            <a:r>
              <a:rPr dirty="0" spc="-10"/>
              <a:t>toolpaths</a:t>
            </a:r>
            <a:r>
              <a:rPr dirty="0"/>
              <a:t> to</a:t>
            </a:r>
            <a:r>
              <a:rPr dirty="0" spc="-5"/>
              <a:t> </a:t>
            </a:r>
            <a:r>
              <a:rPr dirty="0"/>
              <a:t>remove material</a:t>
            </a:r>
            <a:r>
              <a:rPr dirty="0" spc="10"/>
              <a:t> </a:t>
            </a:r>
            <a:r>
              <a:rPr dirty="0"/>
              <a:t>Page</a:t>
            </a:r>
            <a:r>
              <a:rPr dirty="0" spc="229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180076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0"/>
              <a:t> </a:t>
            </a:r>
            <a:r>
              <a:rPr dirty="0"/>
              <a:t>guide: Use </a:t>
            </a:r>
            <a:r>
              <a:rPr dirty="0" spc="-10"/>
              <a:t>roughing</a:t>
            </a:r>
            <a:r>
              <a:rPr dirty="0"/>
              <a:t> </a:t>
            </a:r>
            <a:r>
              <a:rPr dirty="0" spc="-10"/>
              <a:t>toolpaths</a:t>
            </a:r>
            <a:r>
              <a:rPr dirty="0"/>
              <a:t> to</a:t>
            </a:r>
            <a:r>
              <a:rPr dirty="0" spc="-5"/>
              <a:t> </a:t>
            </a:r>
            <a:r>
              <a:rPr dirty="0"/>
              <a:t>remove material</a:t>
            </a:r>
            <a:r>
              <a:rPr dirty="0" spc="10"/>
              <a:t> </a:t>
            </a:r>
            <a:r>
              <a:rPr dirty="0"/>
              <a:t>Page</a:t>
            </a:r>
            <a:r>
              <a:rPr dirty="0" spc="229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0"/>
              <a:t> </a:t>
            </a:r>
            <a:r>
              <a:rPr dirty="0"/>
              <a:t>guide: Use </a:t>
            </a:r>
            <a:r>
              <a:rPr dirty="0" spc="-10"/>
              <a:t>roughing</a:t>
            </a:r>
            <a:r>
              <a:rPr dirty="0"/>
              <a:t> </a:t>
            </a:r>
            <a:r>
              <a:rPr dirty="0" spc="-10"/>
              <a:t>toolpaths</a:t>
            </a:r>
            <a:r>
              <a:rPr dirty="0"/>
              <a:t> to</a:t>
            </a:r>
            <a:r>
              <a:rPr dirty="0" spc="-5"/>
              <a:t> </a:t>
            </a:r>
            <a:r>
              <a:rPr dirty="0"/>
              <a:t>remove material</a:t>
            </a:r>
            <a:r>
              <a:rPr dirty="0" spc="10"/>
              <a:t> </a:t>
            </a:r>
            <a:r>
              <a:rPr dirty="0"/>
              <a:t>Page</a:t>
            </a:r>
            <a:r>
              <a:rPr dirty="0" spc="229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0"/>
              <a:t> </a:t>
            </a:r>
            <a:r>
              <a:rPr dirty="0"/>
              <a:t>guide: Use </a:t>
            </a:r>
            <a:r>
              <a:rPr dirty="0" spc="-10"/>
              <a:t>roughing</a:t>
            </a:r>
            <a:r>
              <a:rPr dirty="0"/>
              <a:t> </a:t>
            </a:r>
            <a:r>
              <a:rPr dirty="0" spc="-10"/>
              <a:t>toolpaths</a:t>
            </a:r>
            <a:r>
              <a:rPr dirty="0"/>
              <a:t> to</a:t>
            </a:r>
            <a:r>
              <a:rPr dirty="0" spc="-5"/>
              <a:t> </a:t>
            </a:r>
            <a:r>
              <a:rPr dirty="0"/>
              <a:t>remove material</a:t>
            </a:r>
            <a:r>
              <a:rPr dirty="0" spc="10"/>
              <a:t> </a:t>
            </a:r>
            <a:r>
              <a:rPr dirty="0"/>
              <a:t>Page</a:t>
            </a:r>
            <a:r>
              <a:rPr dirty="0" spc="229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83151" y="525976"/>
            <a:ext cx="1691296" cy="174232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914400" y="846455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02920" y="310896"/>
            <a:ext cx="9052560" cy="12435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02920" y="1787652"/>
            <a:ext cx="9052560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221351" y="6984060"/>
            <a:ext cx="3976370" cy="185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0"/>
              <a:t> </a:t>
            </a:r>
            <a:r>
              <a:rPr dirty="0"/>
              <a:t>guide: Use </a:t>
            </a:r>
            <a:r>
              <a:rPr dirty="0" spc="-10"/>
              <a:t>roughing</a:t>
            </a:r>
            <a:r>
              <a:rPr dirty="0"/>
              <a:t> </a:t>
            </a:r>
            <a:r>
              <a:rPr dirty="0" spc="-10"/>
              <a:t>toolpaths</a:t>
            </a:r>
            <a:r>
              <a:rPr dirty="0"/>
              <a:t> to</a:t>
            </a:r>
            <a:r>
              <a:rPr dirty="0" spc="-5"/>
              <a:t> </a:t>
            </a:r>
            <a:r>
              <a:rPr dirty="0"/>
              <a:t>remove material</a:t>
            </a:r>
            <a:r>
              <a:rPr dirty="0" spc="10"/>
              <a:t> </a:t>
            </a:r>
            <a:r>
              <a:rPr dirty="0"/>
              <a:t>Page</a:t>
            </a:r>
            <a:r>
              <a:rPr dirty="0" spc="229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g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9.jpg"/><Relationship Id="rId3" Type="http://schemas.openxmlformats.org/officeDocument/2006/relationships/image" Target="../media/image20.jpg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1.jpg"/><Relationship Id="rId3" Type="http://schemas.openxmlformats.org/officeDocument/2006/relationships/image" Target="../media/image22.jpg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3.jpg"/><Relationship Id="rId3" Type="http://schemas.openxmlformats.org/officeDocument/2006/relationships/image" Target="../media/image24.jpg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5.jpg"/><Relationship Id="rId3" Type="http://schemas.openxmlformats.org/officeDocument/2006/relationships/image" Target="../media/image26.jpg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7.jpg"/><Relationship Id="rId3" Type="http://schemas.openxmlformats.org/officeDocument/2006/relationships/image" Target="../media/image28.jpg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9.jpg"/><Relationship Id="rId3" Type="http://schemas.openxmlformats.org/officeDocument/2006/relationships/image" Target="../media/image30.jpg"/></Relationships>
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1.jpg"/><Relationship Id="rId3" Type="http://schemas.openxmlformats.org/officeDocument/2006/relationships/image" Target="../media/image2.jp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g"/><Relationship Id="rId3" Type="http://schemas.openxmlformats.org/officeDocument/2006/relationships/image" Target="../media/image4.jp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jpg"/><Relationship Id="rId3" Type="http://schemas.openxmlformats.org/officeDocument/2006/relationships/image" Target="../media/image6.jp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jpg"/><Relationship Id="rId3" Type="http://schemas.openxmlformats.org/officeDocument/2006/relationships/image" Target="../media/image8.jp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jpg"/><Relationship Id="rId3" Type="http://schemas.openxmlformats.org/officeDocument/2006/relationships/image" Target="../media/image10.jp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jpg"/><Relationship Id="rId3" Type="http://schemas.openxmlformats.org/officeDocument/2006/relationships/image" Target="../media/image12.jp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png"/><Relationship Id="rId3" Type="http://schemas.openxmlformats.org/officeDocument/2006/relationships/image" Target="../media/image14.jp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5.jpg"/><Relationship Id="rId3" Type="http://schemas.openxmlformats.org/officeDocument/2006/relationships/image" Target="../media/image16.jp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7.jpg"/><Relationship Id="rId3" Type="http://schemas.openxmlformats.org/officeDocument/2006/relationships/image" Target="../media/image18.jp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901700" y="1103121"/>
            <a:ext cx="4949190" cy="191960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latin typeface="Artifakt Element"/>
                <a:cs typeface="Artifakt Element"/>
              </a:rPr>
              <a:t>Step-by-</a:t>
            </a:r>
            <a:r>
              <a:rPr dirty="0" sz="1200" b="1">
                <a:latin typeface="Artifakt Element"/>
                <a:cs typeface="Artifakt Element"/>
              </a:rPr>
              <a:t>step</a:t>
            </a:r>
            <a:r>
              <a:rPr dirty="0" sz="1200" spc="45" b="1">
                <a:latin typeface="Artifakt Element"/>
                <a:cs typeface="Artifakt Element"/>
              </a:rPr>
              <a:t> </a:t>
            </a:r>
            <a:r>
              <a:rPr dirty="0" sz="1200" spc="-20" b="1">
                <a:latin typeface="Artifakt Element"/>
                <a:cs typeface="Artifakt Element"/>
              </a:rPr>
              <a:t>guide</a:t>
            </a:r>
            <a:endParaRPr sz="12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60"/>
              </a:spcBef>
            </a:pPr>
            <a:r>
              <a:rPr dirty="0" sz="1600" b="1">
                <a:latin typeface="Artifakt Element"/>
                <a:cs typeface="Artifakt Element"/>
              </a:rPr>
              <a:t>Use</a:t>
            </a:r>
            <a:r>
              <a:rPr dirty="0" sz="1600" spc="-30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roughing</a:t>
            </a:r>
            <a:r>
              <a:rPr dirty="0" sz="1600" spc="-25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toolpaths</a:t>
            </a:r>
            <a:r>
              <a:rPr dirty="0" sz="1600" spc="-25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to</a:t>
            </a:r>
            <a:r>
              <a:rPr dirty="0" sz="1600" spc="-20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remove</a:t>
            </a:r>
            <a:r>
              <a:rPr dirty="0" sz="1600" spc="-30" b="1">
                <a:latin typeface="Artifakt Element"/>
                <a:cs typeface="Artifakt Element"/>
              </a:rPr>
              <a:t> </a:t>
            </a:r>
            <a:r>
              <a:rPr dirty="0" sz="1600" spc="-10" b="1">
                <a:latin typeface="Artifakt Element"/>
                <a:cs typeface="Artifakt Element"/>
              </a:rPr>
              <a:t>material</a:t>
            </a:r>
            <a:endParaRPr sz="16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85"/>
              </a:spcBef>
            </a:pPr>
            <a:r>
              <a:rPr dirty="0" sz="1100">
                <a:latin typeface="Artifakt Element"/>
                <a:cs typeface="Artifakt Element"/>
              </a:rPr>
              <a:t>Compare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couple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of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different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methods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for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roughing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out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part’s</a:t>
            </a:r>
            <a:r>
              <a:rPr dirty="0" sz="1100" spc="-10">
                <a:latin typeface="Artifakt Element"/>
                <a:cs typeface="Artifakt Element"/>
              </a:rPr>
              <a:t> geometry.</a:t>
            </a:r>
            <a:endParaRPr sz="11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35"/>
              </a:spcBef>
            </a:pPr>
            <a:r>
              <a:rPr dirty="0" sz="1200" b="1">
                <a:latin typeface="Artifakt Element"/>
                <a:cs typeface="Artifakt Element"/>
              </a:rPr>
              <a:t>Learning</a:t>
            </a:r>
            <a:r>
              <a:rPr dirty="0" sz="1200" spc="-20" b="1">
                <a:latin typeface="Artifakt Element"/>
                <a:cs typeface="Artifakt Element"/>
              </a:rPr>
              <a:t> </a:t>
            </a:r>
            <a:r>
              <a:rPr dirty="0" sz="1200" spc="-10" b="1">
                <a:latin typeface="Artifakt Element"/>
                <a:cs typeface="Artifakt Element"/>
              </a:rPr>
              <a:t>objectives:</a:t>
            </a:r>
            <a:endParaRPr sz="1200">
              <a:latin typeface="Artifakt Element"/>
              <a:cs typeface="Artifakt Element"/>
            </a:endParaRPr>
          </a:p>
          <a:p>
            <a:pPr marL="469900" indent="-228600">
              <a:lnSpc>
                <a:spcPct val="100000"/>
              </a:lnSpc>
              <a:spcBef>
                <a:spcPts val="1435"/>
              </a:spcBef>
              <a:buFont typeface="Symbol"/>
              <a:buChar char=""/>
              <a:tabLst>
                <a:tab pos="469900" algn="l"/>
              </a:tabLst>
            </a:pP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2D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Adaptive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toolpath.</a:t>
            </a:r>
            <a:endParaRPr sz="1100">
              <a:latin typeface="Artifakt Element"/>
              <a:cs typeface="Artifakt Element"/>
            </a:endParaRPr>
          </a:p>
          <a:p>
            <a:pPr marL="469900" indent="-228600">
              <a:lnSpc>
                <a:spcPct val="100000"/>
              </a:lnSpc>
              <a:spcBef>
                <a:spcPts val="335"/>
              </a:spcBef>
              <a:buFont typeface="Symbol"/>
              <a:buChar char=""/>
              <a:tabLst>
                <a:tab pos="469900" algn="l"/>
              </a:tabLst>
            </a:pP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2D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Pocket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toolpath.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896111" y="5792089"/>
            <a:ext cx="8267700" cy="18415"/>
          </a:xfrm>
          <a:custGeom>
            <a:avLst/>
            <a:gdLst/>
            <a:ahLst/>
            <a:cxnLst/>
            <a:rect l="l" t="t" r="r" b="b"/>
            <a:pathLst>
              <a:path w="8267700" h="18414">
                <a:moveTo>
                  <a:pt x="8267446" y="0"/>
                </a:moveTo>
                <a:lnTo>
                  <a:pt x="0" y="0"/>
                </a:lnTo>
                <a:lnTo>
                  <a:pt x="0" y="18287"/>
                </a:lnTo>
                <a:lnTo>
                  <a:pt x="8267446" y="18287"/>
                </a:lnTo>
                <a:lnTo>
                  <a:pt x="826744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644653" y="3147567"/>
            <a:ext cx="2285085" cy="1599565"/>
          </a:xfrm>
          <a:prstGeom prst="rect">
            <a:avLst/>
          </a:prstGeom>
        </p:spPr>
      </p:pic>
      <p:sp>
        <p:nvSpPr>
          <p:cNvPr id="5" name="object 5" descr=""/>
          <p:cNvSpPr txBox="1"/>
          <p:nvPr/>
        </p:nvSpPr>
        <p:spPr>
          <a:xfrm>
            <a:off x="3143757" y="5264277"/>
            <a:ext cx="129095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completed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exercise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0"/>
              <a:t> </a:t>
            </a:r>
            <a:r>
              <a:rPr dirty="0"/>
              <a:t>guide: Use </a:t>
            </a:r>
            <a:r>
              <a:rPr dirty="0" spc="-10"/>
              <a:t>roughing</a:t>
            </a:r>
            <a:r>
              <a:rPr dirty="0"/>
              <a:t> </a:t>
            </a:r>
            <a:r>
              <a:rPr dirty="0" spc="-10"/>
              <a:t>toolpaths</a:t>
            </a:r>
            <a:r>
              <a:rPr dirty="0"/>
              <a:t> to</a:t>
            </a:r>
            <a:r>
              <a:rPr dirty="0" spc="-5"/>
              <a:t> </a:t>
            </a:r>
            <a:r>
              <a:rPr dirty="0"/>
              <a:t>remove material</a:t>
            </a:r>
            <a:r>
              <a:rPr dirty="0" spc="10"/>
              <a:t> </a:t>
            </a:r>
            <a:r>
              <a:rPr dirty="0"/>
              <a:t>Page</a:t>
            </a:r>
            <a:r>
              <a:rPr dirty="0" spc="229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457898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10205"/>
                <a:gridCol w="3034665"/>
              </a:tblGrid>
              <a:tr h="2914650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17.</a:t>
                      </a:r>
                      <a:r>
                        <a:rPr dirty="0" sz="1100" spc="8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toolpath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preview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and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notice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how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ramps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down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112395">
                        <a:lnSpc>
                          <a:spcPct val="125899"/>
                        </a:lnSpc>
                        <a:spcBef>
                          <a:spcPts val="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final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cutting depth.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This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toolpath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uses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different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strategy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2D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Adaptive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toolpath.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2D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Adaptive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toolpath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better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choice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when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need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maintain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50">
                          <a:latin typeface="Artifakt Element"/>
                          <a:cs typeface="Artifakt Element"/>
                        </a:rPr>
                        <a:t>a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consistent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load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use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faster feedrate.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4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23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17.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toolpath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preview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664335">
                <a:tc>
                  <a:txBody>
                    <a:bodyPr/>
                    <a:lstStyle/>
                    <a:p>
                      <a:pPr marL="295275" marR="64135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18.</a:t>
                      </a:r>
                      <a:r>
                        <a:rPr dirty="0" sz="1100" spc="-3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Viewing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stock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from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side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makes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easier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how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deeply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machines.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final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cutting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depth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easily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below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model’s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bottom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face.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9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18.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Note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operation’s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cutting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depth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36820" y="1138427"/>
            <a:ext cx="2837687" cy="232295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83479" y="4238281"/>
            <a:ext cx="2891789" cy="1119214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0"/>
              <a:t> </a:t>
            </a:r>
            <a:r>
              <a:rPr dirty="0"/>
              <a:t>guide: Use </a:t>
            </a:r>
            <a:r>
              <a:rPr dirty="0" spc="-10"/>
              <a:t>roughing</a:t>
            </a:r>
            <a:r>
              <a:rPr dirty="0"/>
              <a:t> </a:t>
            </a:r>
            <a:r>
              <a:rPr dirty="0" spc="-10"/>
              <a:t>toolpaths</a:t>
            </a:r>
            <a:r>
              <a:rPr dirty="0"/>
              <a:t> to</a:t>
            </a:r>
            <a:r>
              <a:rPr dirty="0" spc="-5"/>
              <a:t> </a:t>
            </a:r>
            <a:r>
              <a:rPr dirty="0"/>
              <a:t>remove material</a:t>
            </a:r>
            <a:r>
              <a:rPr dirty="0" spc="10"/>
              <a:t> </a:t>
            </a:r>
            <a:r>
              <a:rPr dirty="0"/>
              <a:t>Page</a:t>
            </a:r>
            <a:r>
              <a:rPr dirty="0" spc="229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39497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15920"/>
                <a:gridCol w="3028950"/>
              </a:tblGrid>
              <a:tr h="2132965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19.</a:t>
                      </a:r>
                      <a:r>
                        <a:rPr dirty="0" sz="1100" spc="2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Right-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2D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Pocket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operation,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then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Suppress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from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menu.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Yes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suppress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the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40"/>
                        </a:spcBef>
                      </a:pP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operation.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70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19.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Suppress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2D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Pocket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operation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16735">
                <a:tc>
                  <a:txBody>
                    <a:bodyPr/>
                    <a:lstStyle/>
                    <a:p>
                      <a:pPr marL="295275" marR="199390" indent="-228600">
                        <a:lnSpc>
                          <a:spcPct val="126099"/>
                        </a:lnSpc>
                        <a:spcBef>
                          <a:spcPts val="1170"/>
                        </a:spcBef>
                      </a:pPr>
                      <a:r>
                        <a:rPr dirty="0" sz="1100" spc="-10" b="1">
                          <a:latin typeface="Artifakt Element"/>
                          <a:cs typeface="Artifakt Element"/>
                        </a:rPr>
                        <a:t>20.</a:t>
                      </a:r>
                      <a:r>
                        <a:rPr dirty="0" sz="1100" spc="-9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new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needs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created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replace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suppressed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2D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Pocket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operation.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2D&gt;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2D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Adaptive Clearing.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859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7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769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20.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Create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900" spc="2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2D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Adaptive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Clearing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operation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570220" y="1138427"/>
            <a:ext cx="2304160" cy="1522871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36820" y="3457194"/>
            <a:ext cx="2837053" cy="1351915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0"/>
              <a:t> </a:t>
            </a:r>
            <a:r>
              <a:rPr dirty="0"/>
              <a:t>guide: Use </a:t>
            </a:r>
            <a:r>
              <a:rPr dirty="0" spc="-10"/>
              <a:t>roughing</a:t>
            </a:r>
            <a:r>
              <a:rPr dirty="0"/>
              <a:t> </a:t>
            </a:r>
            <a:r>
              <a:rPr dirty="0" spc="-10"/>
              <a:t>toolpaths</a:t>
            </a:r>
            <a:r>
              <a:rPr dirty="0"/>
              <a:t> to</a:t>
            </a:r>
            <a:r>
              <a:rPr dirty="0" spc="-5"/>
              <a:t> </a:t>
            </a:r>
            <a:r>
              <a:rPr dirty="0"/>
              <a:t>remove material</a:t>
            </a:r>
            <a:r>
              <a:rPr dirty="0" spc="10"/>
              <a:t> </a:t>
            </a:r>
            <a:r>
              <a:rPr dirty="0"/>
              <a:t>Page</a:t>
            </a:r>
            <a:r>
              <a:rPr dirty="0" spc="229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3987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33700"/>
                <a:gridCol w="3010535"/>
              </a:tblGrid>
              <a:tr h="2228850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21.</a:t>
                      </a:r>
                      <a:r>
                        <a:rPr dirty="0" sz="1100" spc="7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Navigate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Geometry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tab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and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93980">
                        <a:lnSpc>
                          <a:spcPts val="1670"/>
                        </a:lnSpc>
                        <a:spcBef>
                          <a:spcPts val="10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edge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shown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image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on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right.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1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23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21.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edge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5895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66675">
                        <a:lnSpc>
                          <a:spcPct val="100000"/>
                        </a:lnSpc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22.</a:t>
                      </a:r>
                      <a:r>
                        <a:rPr dirty="0" sz="1100" spc="1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Continue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Heights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tab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enter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-2</a:t>
                      </a:r>
                      <a:r>
                        <a:rPr dirty="0" sz="1100" spc="-1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b="1">
                          <a:latin typeface="Artifakt Element"/>
                          <a:cs typeface="Artifakt Element"/>
                        </a:rPr>
                        <a:t>mm</a:t>
                      </a:r>
                      <a:r>
                        <a:rPr dirty="0" sz="1100" spc="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into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Bottom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Height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section’s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Offset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box.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3175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22.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Adjust</a:t>
                      </a:r>
                      <a:r>
                        <a:rPr dirty="0" sz="900" spc="-3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bottom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height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36820" y="1138427"/>
            <a:ext cx="2837306" cy="163715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74970" y="3552444"/>
            <a:ext cx="2389636" cy="1294765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0"/>
              <a:t> </a:t>
            </a:r>
            <a:r>
              <a:rPr dirty="0"/>
              <a:t>guide: Use </a:t>
            </a:r>
            <a:r>
              <a:rPr dirty="0" spc="-10"/>
              <a:t>roughing</a:t>
            </a:r>
            <a:r>
              <a:rPr dirty="0"/>
              <a:t> </a:t>
            </a:r>
            <a:r>
              <a:rPr dirty="0" spc="-10"/>
              <a:t>toolpaths</a:t>
            </a:r>
            <a:r>
              <a:rPr dirty="0"/>
              <a:t> to</a:t>
            </a:r>
            <a:r>
              <a:rPr dirty="0" spc="-5"/>
              <a:t> </a:t>
            </a:r>
            <a:r>
              <a:rPr dirty="0"/>
              <a:t>remove material</a:t>
            </a:r>
            <a:r>
              <a:rPr dirty="0" spc="10"/>
              <a:t> </a:t>
            </a:r>
            <a:r>
              <a:rPr dirty="0"/>
              <a:t>Page</a:t>
            </a:r>
            <a:r>
              <a:rPr dirty="0" spc="229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38919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78785"/>
                <a:gridCol w="2966085"/>
              </a:tblGrid>
              <a:tr h="2533650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23.</a:t>
                      </a:r>
                      <a:r>
                        <a:rPr dirty="0" sz="1100" spc="-4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Continue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Passes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tab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and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activate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Use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Slot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Clearing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option.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730250">
                        <a:lnSpc>
                          <a:spcPct val="125499"/>
                        </a:lnSpc>
                        <a:spcBef>
                          <a:spcPts val="1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OK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generate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toolpath.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74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23.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Activate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Use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Slot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Clearing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option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358265">
                <a:tc>
                  <a:txBody>
                    <a:bodyPr/>
                    <a:lstStyle/>
                    <a:p>
                      <a:pPr marL="295275" marR="182245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24.</a:t>
                      </a:r>
                      <a:r>
                        <a:rPr dirty="0" sz="1100" spc="-6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toolpath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generated,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an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orange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warning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icon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shown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next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to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operation.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toolpath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cannot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be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generated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using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operation’s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current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settings.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86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24.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Note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warning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503541" y="1138427"/>
            <a:ext cx="2370966" cy="194195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398608" y="3857281"/>
            <a:ext cx="2055951" cy="837569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0"/>
              <a:t> </a:t>
            </a:r>
            <a:r>
              <a:rPr dirty="0"/>
              <a:t>guide: Use </a:t>
            </a:r>
            <a:r>
              <a:rPr dirty="0" spc="-10"/>
              <a:t>roughing</a:t>
            </a:r>
            <a:r>
              <a:rPr dirty="0"/>
              <a:t> </a:t>
            </a:r>
            <a:r>
              <a:rPr dirty="0" spc="-10"/>
              <a:t>toolpaths</a:t>
            </a:r>
            <a:r>
              <a:rPr dirty="0"/>
              <a:t> to</a:t>
            </a:r>
            <a:r>
              <a:rPr dirty="0" spc="-5"/>
              <a:t> </a:t>
            </a:r>
            <a:r>
              <a:rPr dirty="0"/>
              <a:t>remove material</a:t>
            </a:r>
            <a:r>
              <a:rPr dirty="0" spc="10"/>
              <a:t> </a:t>
            </a:r>
            <a:r>
              <a:rPr dirty="0"/>
              <a:t>Page</a:t>
            </a:r>
            <a:r>
              <a:rPr dirty="0" spc="229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485076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00680"/>
                <a:gridCol w="3044190"/>
              </a:tblGrid>
              <a:tr h="2552065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25.</a:t>
                      </a:r>
                      <a:r>
                        <a:rPr dirty="0" sz="1100" spc="-3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Edit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new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2D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Adaptive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by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right-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clicking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it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 choosing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Edit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289560">
                        <a:lnSpc>
                          <a:spcPct val="125899"/>
                        </a:lnSpc>
                        <a:spcBef>
                          <a:spcPts val="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from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menu.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Navigate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Passes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tab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deactivate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Use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Slot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Clearing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option.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OK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dialog.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90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769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25.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Deactivate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Use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Slot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Clearing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option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298700">
                <a:tc>
                  <a:txBody>
                    <a:bodyPr/>
                    <a:lstStyle/>
                    <a:p>
                      <a:pPr marL="295275" marR="215265" indent="-228600">
                        <a:lnSpc>
                          <a:spcPct val="126099"/>
                        </a:lnSpc>
                        <a:spcBef>
                          <a:spcPts val="117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26.</a:t>
                      </a:r>
                      <a:r>
                        <a:rPr dirty="0" sz="1100" spc="-4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Notice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toolpath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issue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not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resolved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large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to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use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adaptive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motion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cut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geometry.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859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26.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result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84491" y="1138427"/>
            <a:ext cx="2380494" cy="196100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83479" y="3876294"/>
            <a:ext cx="2891789" cy="1834514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0"/>
              <a:t> </a:t>
            </a:r>
            <a:r>
              <a:rPr dirty="0"/>
              <a:t>guide: Use </a:t>
            </a:r>
            <a:r>
              <a:rPr dirty="0" spc="-10"/>
              <a:t>roughing</a:t>
            </a:r>
            <a:r>
              <a:rPr dirty="0"/>
              <a:t> </a:t>
            </a:r>
            <a:r>
              <a:rPr dirty="0" spc="-10"/>
              <a:t>toolpaths</a:t>
            </a:r>
            <a:r>
              <a:rPr dirty="0"/>
              <a:t> to</a:t>
            </a:r>
            <a:r>
              <a:rPr dirty="0" spc="-5"/>
              <a:t> </a:t>
            </a:r>
            <a:r>
              <a:rPr dirty="0"/>
              <a:t>remove material</a:t>
            </a:r>
            <a:r>
              <a:rPr dirty="0" spc="10"/>
              <a:t> </a:t>
            </a:r>
            <a:r>
              <a:rPr dirty="0"/>
              <a:t>Page</a:t>
            </a:r>
            <a:r>
              <a:rPr dirty="0" spc="229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4140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64180"/>
                <a:gridCol w="2980055"/>
              </a:tblGrid>
              <a:tr h="2094864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27.</a:t>
                      </a:r>
                      <a:r>
                        <a:rPr dirty="0" sz="1100" spc="5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Right-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 the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new 2D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Adaptive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241935">
                        <a:lnSpc>
                          <a:spcPts val="1670"/>
                        </a:lnSpc>
                        <a:spcBef>
                          <a:spcPts val="10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Delete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from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menu.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27.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Delete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operation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045335">
                <a:tc>
                  <a:txBody>
                    <a:bodyPr/>
                    <a:lstStyle/>
                    <a:p>
                      <a:pPr marL="295275" marR="120650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spc="-10" b="1">
                          <a:latin typeface="Artifakt Element"/>
                          <a:cs typeface="Artifakt Element"/>
                        </a:rPr>
                        <a:t>28.</a:t>
                      </a:r>
                      <a:r>
                        <a:rPr dirty="0" sz="1100" spc="-8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Unsuppress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2D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Pocket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operation</a:t>
                      </a:r>
                      <a:r>
                        <a:rPr dirty="0" sz="1100" spc="50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by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right-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clicking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it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toggling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off</a:t>
                      </a:r>
                      <a:r>
                        <a:rPr dirty="0" sz="1100" spc="50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menu’s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Suppress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option.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Note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that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orange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icon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indicates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needs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regenerated.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 28.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Unsuppress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2D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Pocket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operation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93970" y="1138427"/>
            <a:ext cx="2780156" cy="150380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265391" y="3419094"/>
            <a:ext cx="2361306" cy="1523387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0"/>
              <a:t> </a:t>
            </a:r>
            <a:r>
              <a:rPr dirty="0"/>
              <a:t>guide: Use </a:t>
            </a:r>
            <a:r>
              <a:rPr dirty="0" spc="-10"/>
              <a:t>roughing</a:t>
            </a:r>
            <a:r>
              <a:rPr dirty="0"/>
              <a:t> </a:t>
            </a:r>
            <a:r>
              <a:rPr dirty="0" spc="-10"/>
              <a:t>toolpaths</a:t>
            </a:r>
            <a:r>
              <a:rPr dirty="0"/>
              <a:t> to</a:t>
            </a:r>
            <a:r>
              <a:rPr dirty="0" spc="-5"/>
              <a:t> </a:t>
            </a:r>
            <a:r>
              <a:rPr dirty="0"/>
              <a:t>remove material</a:t>
            </a:r>
            <a:r>
              <a:rPr dirty="0" spc="10"/>
              <a:t> </a:t>
            </a:r>
            <a:r>
              <a:rPr dirty="0"/>
              <a:t>Page</a:t>
            </a:r>
            <a:r>
              <a:rPr dirty="0" spc="229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3835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21000"/>
                <a:gridCol w="3023235"/>
              </a:tblGrid>
              <a:tr h="1771650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29.</a:t>
                      </a:r>
                      <a:r>
                        <a:rPr dirty="0" sz="1100" spc="-4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2D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Pocket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operation,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then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Actions&gt;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Generate.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95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29.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Regenerate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operation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063750">
                <a:tc>
                  <a:txBody>
                    <a:bodyPr/>
                    <a:lstStyle/>
                    <a:p>
                      <a:pPr marL="295275" marR="87630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spc="-10" b="1">
                          <a:latin typeface="Artifakt Element"/>
                          <a:cs typeface="Artifakt Element"/>
                        </a:rPr>
                        <a:t>30.</a:t>
                      </a:r>
                      <a:r>
                        <a:rPr dirty="0" sz="1100" spc="-15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orange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icon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replaced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by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green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checkmark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after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is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regenerated.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Save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file.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4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1594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30.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Browser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17770" y="1138453"/>
            <a:ext cx="2855976" cy="1179931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322447" y="3095244"/>
            <a:ext cx="2285085" cy="1599565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0"/>
              <a:t> </a:t>
            </a:r>
            <a:r>
              <a:rPr dirty="0"/>
              <a:t>guide: Use </a:t>
            </a:r>
            <a:r>
              <a:rPr dirty="0" spc="-10"/>
              <a:t>roughing</a:t>
            </a:r>
            <a:r>
              <a:rPr dirty="0"/>
              <a:t> </a:t>
            </a:r>
            <a:r>
              <a:rPr dirty="0" spc="-10"/>
              <a:t>toolpaths</a:t>
            </a:r>
            <a:r>
              <a:rPr dirty="0"/>
              <a:t> to</a:t>
            </a:r>
            <a:r>
              <a:rPr dirty="0" spc="-5"/>
              <a:t> </a:t>
            </a:r>
            <a:r>
              <a:rPr dirty="0"/>
              <a:t>remove material</a:t>
            </a:r>
            <a:r>
              <a:rPr dirty="0" spc="10"/>
              <a:t> </a:t>
            </a:r>
            <a:r>
              <a:rPr dirty="0"/>
              <a:t>Page</a:t>
            </a:r>
            <a:r>
              <a:rPr dirty="0" spc="229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135370" cy="376364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27375"/>
                <a:gridCol w="2931795"/>
              </a:tblGrid>
              <a:tr h="1904364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1.</a:t>
                      </a:r>
                      <a:r>
                        <a:rPr dirty="0" sz="1100" spc="190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Continue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with the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file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from 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previous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module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upload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supplied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i="1">
                          <a:latin typeface="Artifakt Element"/>
                          <a:cs typeface="Artifakt Element"/>
                        </a:rPr>
                        <a:t>Cell</a:t>
                      </a:r>
                      <a:r>
                        <a:rPr dirty="0" sz="1100" spc="-20" i="1">
                          <a:latin typeface="Artifakt Element"/>
                          <a:cs typeface="Artifakt Element"/>
                        </a:rPr>
                        <a:t> Phone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171450">
                        <a:lnSpc>
                          <a:spcPct val="125800"/>
                        </a:lnSpc>
                        <a:spcBef>
                          <a:spcPts val="5"/>
                        </a:spcBef>
                      </a:pPr>
                      <a:r>
                        <a:rPr dirty="0" sz="1100" i="1">
                          <a:latin typeface="Artifakt Element"/>
                          <a:cs typeface="Artifakt Element"/>
                        </a:rPr>
                        <a:t>Metric</a:t>
                      </a:r>
                      <a:r>
                        <a:rPr dirty="0" sz="11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i="1">
                          <a:latin typeface="Artifakt Element"/>
                          <a:cs typeface="Artifakt Element"/>
                        </a:rPr>
                        <a:t>–</a:t>
                      </a:r>
                      <a:r>
                        <a:rPr dirty="0" sz="11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i="1">
                          <a:latin typeface="Artifakt Element"/>
                          <a:cs typeface="Artifakt Element"/>
                        </a:rPr>
                        <a:t>Rough.f3d</a:t>
                      </a:r>
                      <a:r>
                        <a:rPr dirty="0" sz="11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file.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 the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supplied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file,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links 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external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parent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files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are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broken.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better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use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own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file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if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possible.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97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23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Open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file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59280">
                <a:tc>
                  <a:txBody>
                    <a:bodyPr/>
                    <a:lstStyle/>
                    <a:p>
                      <a:pPr marL="295275" marR="109220" indent="-228600">
                        <a:lnSpc>
                          <a:spcPct val="126000"/>
                        </a:lnSpc>
                        <a:spcBef>
                          <a:spcPts val="117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2.</a:t>
                      </a:r>
                      <a:r>
                        <a:rPr dirty="0" sz="1100" spc="155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Now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stock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has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been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faced,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part’s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pocket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geometry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needs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be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roughed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out.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Two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common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options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are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2D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Adaptive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Clearing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2D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Pocket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operations.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2D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Adaptive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Clearing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 is</a:t>
                      </a:r>
                      <a:r>
                        <a:rPr dirty="0" sz="1100" spc="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roughing-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only</a:t>
                      </a:r>
                      <a:r>
                        <a:rPr dirty="0" sz="1100" spc="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operation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but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2D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Pocket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could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used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rough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or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finish.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2D&gt;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2D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Adaptive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Clearing.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859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86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2.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Create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2D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Adaptive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Clearing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operation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541535" y="1138427"/>
            <a:ext cx="2232973" cy="1305052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212079" y="3228594"/>
            <a:ext cx="2777489" cy="1267460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0"/>
              <a:t> </a:t>
            </a:r>
            <a:r>
              <a:rPr dirty="0"/>
              <a:t>guide: Use </a:t>
            </a:r>
            <a:r>
              <a:rPr dirty="0" spc="-10"/>
              <a:t>roughing</a:t>
            </a:r>
            <a:r>
              <a:rPr dirty="0"/>
              <a:t> </a:t>
            </a:r>
            <a:r>
              <a:rPr dirty="0" spc="-10"/>
              <a:t>toolpaths</a:t>
            </a:r>
            <a:r>
              <a:rPr dirty="0"/>
              <a:t> to</a:t>
            </a:r>
            <a:r>
              <a:rPr dirty="0" spc="-5"/>
              <a:t> </a:t>
            </a:r>
            <a:r>
              <a:rPr dirty="0"/>
              <a:t>remove material</a:t>
            </a:r>
            <a:r>
              <a:rPr dirty="0" spc="10"/>
              <a:t> </a:t>
            </a:r>
            <a:r>
              <a:rPr dirty="0"/>
              <a:t>Page</a:t>
            </a:r>
            <a:r>
              <a:rPr dirty="0" spc="229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135370" cy="48355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40710"/>
                <a:gridCol w="2918460"/>
              </a:tblGrid>
              <a:tr h="2343150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3.</a:t>
                      </a:r>
                      <a:r>
                        <a:rPr dirty="0" sz="1100" spc="125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Make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sure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12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mm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flat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endmill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is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selected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for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this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operation.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If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this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is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146050">
                        <a:lnSpc>
                          <a:spcPct val="125899"/>
                        </a:lnSpc>
                        <a:spcBef>
                          <a:spcPts val="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not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selected,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navigate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to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Learn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CAM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90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–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Metric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library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7.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769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3.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correct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for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operation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492375">
                <a:tc>
                  <a:txBody>
                    <a:bodyPr/>
                    <a:lstStyle/>
                    <a:p>
                      <a:pPr marL="295275" marR="62230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4.</a:t>
                      </a:r>
                      <a:r>
                        <a:rPr dirty="0" sz="1100" spc="114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Continue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Geometry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tab</a:t>
                      </a:r>
                      <a:r>
                        <a:rPr dirty="0" sz="1100" spc="50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face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shown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image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on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right.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blue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area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indicates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trying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cut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inside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selection;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this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correct.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If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need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to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machine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outside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selection,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could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flip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by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clicking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red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arrow.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Also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blue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area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does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pass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over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large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hole,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which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means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might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try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avoid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this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feature.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89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1594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4.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face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608320" y="1138427"/>
            <a:ext cx="2380360" cy="175145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212079" y="3666744"/>
            <a:ext cx="2777489" cy="1906904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0"/>
              <a:t> </a:t>
            </a:r>
            <a:r>
              <a:rPr dirty="0"/>
              <a:t>guide: Use </a:t>
            </a:r>
            <a:r>
              <a:rPr dirty="0" spc="-10"/>
              <a:t>roughing</a:t>
            </a:r>
            <a:r>
              <a:rPr dirty="0"/>
              <a:t> </a:t>
            </a:r>
            <a:r>
              <a:rPr dirty="0" spc="-10"/>
              <a:t>toolpaths</a:t>
            </a:r>
            <a:r>
              <a:rPr dirty="0"/>
              <a:t> to</a:t>
            </a:r>
            <a:r>
              <a:rPr dirty="0" spc="-5"/>
              <a:t> </a:t>
            </a:r>
            <a:r>
              <a:rPr dirty="0"/>
              <a:t>remove material</a:t>
            </a:r>
            <a:r>
              <a:rPr dirty="0" spc="10"/>
              <a:t> </a:t>
            </a:r>
            <a:r>
              <a:rPr dirty="0"/>
              <a:t>Page</a:t>
            </a:r>
            <a:r>
              <a:rPr dirty="0" spc="229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135370" cy="36252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08935"/>
                <a:gridCol w="3150235"/>
              </a:tblGrid>
              <a:tr h="1619250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5.</a:t>
                      </a:r>
                      <a:r>
                        <a:rPr dirty="0" sz="1100" spc="120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Explore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2D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Adaptive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other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293370">
                        <a:lnSpc>
                          <a:spcPts val="1670"/>
                        </a:lnSpc>
                        <a:spcBef>
                          <a:spcPts val="10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tabs,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OK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accept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all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default</a:t>
                      </a:r>
                      <a:r>
                        <a:rPr dirty="0" sz="1100" spc="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options.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5.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OK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dialog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005964">
                <a:tc>
                  <a:txBody>
                    <a:bodyPr/>
                    <a:lstStyle/>
                    <a:p>
                      <a:pPr marL="295275" marR="65405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6.</a:t>
                      </a:r>
                      <a:r>
                        <a:rPr dirty="0" sz="1100" spc="120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toolpath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preview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note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large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hole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was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completely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avoided.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However,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there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small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amount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of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material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remaining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that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area.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This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adaptive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clearing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operation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optimizes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toolpath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maintain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50">
                          <a:latin typeface="Artifakt Element"/>
                          <a:cs typeface="Artifakt Element"/>
                        </a:rPr>
                        <a:t>a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consistent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cutting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load.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23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6.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toolpath</a:t>
                      </a:r>
                      <a:r>
                        <a:rPr dirty="0" sz="900" spc="-3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preview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608320" y="1138453"/>
            <a:ext cx="2379726" cy="1027531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83479" y="2942844"/>
            <a:ext cx="3006089" cy="1543050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0"/>
              <a:t> </a:t>
            </a:r>
            <a:r>
              <a:rPr dirty="0"/>
              <a:t>guide: Use </a:t>
            </a:r>
            <a:r>
              <a:rPr dirty="0" spc="-10"/>
              <a:t>roughing</a:t>
            </a:r>
            <a:r>
              <a:rPr dirty="0"/>
              <a:t> </a:t>
            </a:r>
            <a:r>
              <a:rPr dirty="0" spc="-10"/>
              <a:t>toolpaths</a:t>
            </a:r>
            <a:r>
              <a:rPr dirty="0"/>
              <a:t> to</a:t>
            </a:r>
            <a:r>
              <a:rPr dirty="0" spc="-5"/>
              <a:t> </a:t>
            </a:r>
            <a:r>
              <a:rPr dirty="0"/>
              <a:t>remove material</a:t>
            </a:r>
            <a:r>
              <a:rPr dirty="0" spc="10"/>
              <a:t> </a:t>
            </a:r>
            <a:r>
              <a:rPr dirty="0"/>
              <a:t>Page</a:t>
            </a:r>
            <a:r>
              <a:rPr dirty="0" spc="229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135370" cy="39497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48635"/>
                <a:gridCol w="3011169"/>
              </a:tblGrid>
              <a:tr h="1695450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7.</a:t>
                      </a:r>
                      <a:r>
                        <a:rPr dirty="0" sz="1100" spc="170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Right-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2D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Adaptive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operation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Edit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from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menu.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350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7.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Edit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operation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254250">
                <a:tc>
                  <a:txBody>
                    <a:bodyPr/>
                    <a:lstStyle/>
                    <a:p>
                      <a:pPr marL="295275" marR="264795" indent="-228600">
                        <a:lnSpc>
                          <a:spcPct val="125499"/>
                        </a:lnSpc>
                        <a:spcBef>
                          <a:spcPts val="118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8.</a:t>
                      </a:r>
                      <a:r>
                        <a:rPr dirty="0" sz="1100" spc="49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Clear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current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selection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by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clicking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X.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86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1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86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8.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Clear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selection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398726" y="1138453"/>
            <a:ext cx="2589319" cy="1103731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589270" y="3019044"/>
            <a:ext cx="2399410" cy="1790064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0"/>
              <a:t> </a:t>
            </a:r>
            <a:r>
              <a:rPr dirty="0"/>
              <a:t>guide: Use </a:t>
            </a:r>
            <a:r>
              <a:rPr dirty="0" spc="-10"/>
              <a:t>roughing</a:t>
            </a:r>
            <a:r>
              <a:rPr dirty="0"/>
              <a:t> </a:t>
            </a:r>
            <a:r>
              <a:rPr dirty="0" spc="-10"/>
              <a:t>toolpaths</a:t>
            </a:r>
            <a:r>
              <a:rPr dirty="0"/>
              <a:t> to</a:t>
            </a:r>
            <a:r>
              <a:rPr dirty="0" spc="-5"/>
              <a:t> </a:t>
            </a:r>
            <a:r>
              <a:rPr dirty="0"/>
              <a:t>remove material</a:t>
            </a:r>
            <a:r>
              <a:rPr dirty="0" spc="10"/>
              <a:t> </a:t>
            </a:r>
            <a:r>
              <a:rPr dirty="0"/>
              <a:t>Page</a:t>
            </a:r>
            <a:r>
              <a:rPr dirty="0" spc="229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478853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79725"/>
                <a:gridCol w="3064510"/>
              </a:tblGrid>
              <a:tr h="2780665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9.</a:t>
                      </a:r>
                      <a:r>
                        <a:rPr dirty="0" sz="1100" spc="130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edge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shown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image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on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right and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notice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blue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area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352425">
                        <a:lnSpc>
                          <a:spcPct val="125499"/>
                        </a:lnSpc>
                        <a:spcBef>
                          <a:spcPts val="1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includes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large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hole.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OK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2D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Adaptive</a:t>
                      </a:r>
                      <a:r>
                        <a:rPr dirty="0" sz="1100" spc="-4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dialog.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23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9.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edge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007870">
                <a:tc>
                  <a:txBody>
                    <a:bodyPr/>
                    <a:lstStyle/>
                    <a:p>
                      <a:pPr marL="295275" marR="94615" indent="-228600">
                        <a:lnSpc>
                          <a:spcPct val="126000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10.</a:t>
                      </a:r>
                      <a:r>
                        <a:rPr dirty="0" sz="1100" spc="-5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toolpath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preview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and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notice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pocket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correctly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roughed.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Selecting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pocket’s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edge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was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better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choice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this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instance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but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might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correct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choice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in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every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situation.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23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10.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toolpath</a:t>
                      </a:r>
                      <a:r>
                        <a:rPr dirty="0" sz="900" spc="-3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preview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17770" y="1138427"/>
            <a:ext cx="2856610" cy="218960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83479" y="4104894"/>
            <a:ext cx="2891789" cy="1543049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0"/>
              <a:t> </a:t>
            </a:r>
            <a:r>
              <a:rPr dirty="0"/>
              <a:t>guide: Use </a:t>
            </a:r>
            <a:r>
              <a:rPr dirty="0" spc="-10"/>
              <a:t>roughing</a:t>
            </a:r>
            <a:r>
              <a:rPr dirty="0"/>
              <a:t> </a:t>
            </a:r>
            <a:r>
              <a:rPr dirty="0" spc="-10"/>
              <a:t>toolpaths</a:t>
            </a:r>
            <a:r>
              <a:rPr dirty="0"/>
              <a:t> to</a:t>
            </a:r>
            <a:r>
              <a:rPr dirty="0" spc="-5"/>
              <a:t> </a:t>
            </a:r>
            <a:r>
              <a:rPr dirty="0"/>
              <a:t>remove material</a:t>
            </a:r>
            <a:r>
              <a:rPr dirty="0" spc="10"/>
              <a:t> </a:t>
            </a:r>
            <a:r>
              <a:rPr dirty="0"/>
              <a:t>Page</a:t>
            </a:r>
            <a:r>
              <a:rPr dirty="0" spc="229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41586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80360"/>
                <a:gridCol w="3063875"/>
              </a:tblGrid>
              <a:tr h="1942464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11.</a:t>
                      </a:r>
                      <a:r>
                        <a:rPr dirty="0" sz="1100" spc="13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Create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2D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Pocket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by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clicking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2D&gt;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2D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Pocket.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11.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Create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2D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Pocket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operation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21615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66675">
                        <a:lnSpc>
                          <a:spcPct val="100000"/>
                        </a:lnSpc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12.</a:t>
                      </a:r>
                      <a:r>
                        <a:rPr dirty="0" sz="1100" spc="6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an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appropriate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for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operation.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3175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096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 12. Click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Select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36820" y="1138427"/>
            <a:ext cx="2837053" cy="135140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94020" y="3266694"/>
            <a:ext cx="2380360" cy="1751964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0"/>
              <a:t> </a:t>
            </a:r>
            <a:r>
              <a:rPr dirty="0"/>
              <a:t>guide: Use </a:t>
            </a:r>
            <a:r>
              <a:rPr dirty="0" spc="-10"/>
              <a:t>roughing</a:t>
            </a:r>
            <a:r>
              <a:rPr dirty="0"/>
              <a:t> </a:t>
            </a:r>
            <a:r>
              <a:rPr dirty="0" spc="-10"/>
              <a:t>toolpaths</a:t>
            </a:r>
            <a:r>
              <a:rPr dirty="0"/>
              <a:t> to</a:t>
            </a:r>
            <a:r>
              <a:rPr dirty="0" spc="-5"/>
              <a:t> </a:t>
            </a:r>
            <a:r>
              <a:rPr dirty="0"/>
              <a:t>remove material</a:t>
            </a:r>
            <a:r>
              <a:rPr dirty="0" spc="10"/>
              <a:t> </a:t>
            </a:r>
            <a:r>
              <a:rPr dirty="0"/>
              <a:t>Page</a:t>
            </a:r>
            <a:r>
              <a:rPr dirty="0" spc="229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490283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36875"/>
                <a:gridCol w="3007360"/>
              </a:tblGrid>
              <a:tr h="2437765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13.</a:t>
                      </a:r>
                      <a:r>
                        <a:rPr dirty="0" sz="1100" spc="1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Navigate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Learn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CAM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90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–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Metric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library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6.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Select.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13.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tool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465070">
                <a:tc>
                  <a:txBody>
                    <a:bodyPr/>
                    <a:lstStyle/>
                    <a:p>
                      <a:pPr marL="295275" marR="133350" indent="-228600">
                        <a:lnSpc>
                          <a:spcPct val="126000"/>
                        </a:lnSpc>
                        <a:spcBef>
                          <a:spcPts val="117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14.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Navigate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Geometry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tab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edge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shown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image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on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right.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859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23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14.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edge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36820" y="1138427"/>
            <a:ext cx="2837433" cy="184670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36820" y="3761994"/>
            <a:ext cx="2837560" cy="1999614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0"/>
              <a:t> </a:t>
            </a:r>
            <a:r>
              <a:rPr dirty="0"/>
              <a:t>guide: Use </a:t>
            </a:r>
            <a:r>
              <a:rPr dirty="0" spc="-10"/>
              <a:t>roughing</a:t>
            </a:r>
            <a:r>
              <a:rPr dirty="0"/>
              <a:t> </a:t>
            </a:r>
            <a:r>
              <a:rPr dirty="0" spc="-10"/>
              <a:t>toolpaths</a:t>
            </a:r>
            <a:r>
              <a:rPr dirty="0"/>
              <a:t> to</a:t>
            </a:r>
            <a:r>
              <a:rPr dirty="0" spc="-5"/>
              <a:t> </a:t>
            </a:r>
            <a:r>
              <a:rPr dirty="0"/>
              <a:t>remove material</a:t>
            </a:r>
            <a:r>
              <a:rPr dirty="0" spc="10"/>
              <a:t> </a:t>
            </a:r>
            <a:r>
              <a:rPr dirty="0"/>
              <a:t>Page</a:t>
            </a:r>
            <a:r>
              <a:rPr dirty="0" spc="229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44253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42615"/>
                <a:gridCol w="2802255"/>
              </a:tblGrid>
              <a:tr h="1866264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15.</a:t>
                      </a:r>
                      <a:r>
                        <a:rPr dirty="0" sz="1100" spc="3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Continue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Heights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tab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enter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-2</a:t>
                      </a:r>
                      <a:r>
                        <a:rPr dirty="0" sz="1100" spc="-1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b="1">
                          <a:latin typeface="Artifakt Element"/>
                          <a:cs typeface="Artifakt Element"/>
                        </a:rPr>
                        <a:t>mm</a:t>
                      </a:r>
                      <a:r>
                        <a:rPr dirty="0" sz="1100" spc="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into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Bottom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Height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533400">
                        <a:lnSpc>
                          <a:spcPct val="125800"/>
                        </a:lnSpc>
                        <a:spcBef>
                          <a:spcPts val="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section’s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Offset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box.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This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will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make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sure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pocket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passes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all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way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through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part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by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cutting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2mm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below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selected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contour.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7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86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15.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Adjust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Bottom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Height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559050">
                <a:tc>
                  <a:txBody>
                    <a:bodyPr/>
                    <a:lstStyle/>
                    <a:p>
                      <a:pPr marL="295275" marR="345440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16.</a:t>
                      </a:r>
                      <a:r>
                        <a:rPr dirty="0" sz="1100" spc="1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Continue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Passes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tab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notice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Stock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Leave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option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is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activated.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OK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dialog.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16.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OK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dialog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94020" y="1138427"/>
            <a:ext cx="2380106" cy="127520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94020" y="3190494"/>
            <a:ext cx="2380487" cy="2094864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0"/>
              <a:t> </a:t>
            </a:r>
            <a:r>
              <a:rPr dirty="0"/>
              <a:t>guide: Use </a:t>
            </a:r>
            <a:r>
              <a:rPr dirty="0" spc="-10"/>
              <a:t>roughing</a:t>
            </a:r>
            <a:r>
              <a:rPr dirty="0"/>
              <a:t> </a:t>
            </a:r>
            <a:r>
              <a:rPr dirty="0" spc="-10"/>
              <a:t>toolpaths</a:t>
            </a:r>
            <a:r>
              <a:rPr dirty="0"/>
              <a:t> to</a:t>
            </a:r>
            <a:r>
              <a:rPr dirty="0" spc="-5"/>
              <a:t> </a:t>
            </a:r>
            <a:r>
              <a:rPr dirty="0"/>
              <a:t>remove material</a:t>
            </a:r>
            <a:r>
              <a:rPr dirty="0" spc="10"/>
              <a:t> </a:t>
            </a:r>
            <a:r>
              <a:rPr dirty="0"/>
              <a:t>Page</a:t>
            </a:r>
            <a:r>
              <a:rPr dirty="0" spc="229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0FB82BBE10D4246B6F9E34DCB3DD665" ma:contentTypeVersion="13" ma:contentTypeDescription="Create a new document." ma:contentTypeScope="" ma:versionID="d228a60888aa89e672c2f36105b87892">
  <xsd:schema xmlns:xsd="http://www.w3.org/2001/XMLSchema" xmlns:xs="http://www.w3.org/2001/XMLSchema" xmlns:p="http://schemas.microsoft.com/office/2006/metadata/properties" xmlns:ns2="d5050065-5660-4611-a639-a0721ffd8a8c" xmlns:ns3="10a7b085-cd6c-49bc-a353-f9de308ea303" targetNamespace="http://schemas.microsoft.com/office/2006/metadata/properties" ma:root="true" ma:fieldsID="02292d135accbb2fd843cbe3f1e4414e" ns2:_="" ns3:_="">
    <xsd:import namespace="d5050065-5660-4611-a639-a0721ffd8a8c"/>
    <xsd:import namespace="10a7b085-cd6c-49bc-a353-f9de308ea30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050065-5660-4611-a639-a0721ffd8a8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6a37fd13-9c92-403b-9679-d9988d4e14d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a7b085-cd6c-49bc-a353-f9de308ea303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4df43f57-58d2-4c4a-bfa2-d35c5d7bb426}" ma:internalName="TaxCatchAll" ma:showField="CatchAllData" ma:web="10a7b085-cd6c-49bc-a353-f9de308ea30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5050065-5660-4611-a639-a0721ffd8a8c">
      <Terms xmlns="http://schemas.microsoft.com/office/infopath/2007/PartnerControls"/>
    </lcf76f155ced4ddcb4097134ff3c332f>
    <TaxCatchAll xmlns="10a7b085-cd6c-49bc-a353-f9de308ea303" xsi:nil="true"/>
  </documentManagement>
</p:properties>
</file>

<file path=customXml/itemProps1.xml><?xml version="1.0" encoding="utf-8"?>
<ds:datastoreItem xmlns:ds="http://schemas.openxmlformats.org/officeDocument/2006/customXml" ds:itemID="{9565F8F8-0587-489D-84D3-197664290227}"/>
</file>

<file path=customXml/itemProps2.xml><?xml version="1.0" encoding="utf-8"?>
<ds:datastoreItem xmlns:ds="http://schemas.openxmlformats.org/officeDocument/2006/customXml" ds:itemID="{DC4011B7-EEA7-4395-90E7-91383B0FAE17}"/>
</file>

<file path=customXml/itemProps3.xml><?xml version="1.0" encoding="utf-8"?>
<ds:datastoreItem xmlns:ds="http://schemas.openxmlformats.org/officeDocument/2006/customXml" ds:itemID="{52939A60-B358-4A46-9AD4-8BB2DEA2B29A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Stephanie Acosta Mohammadi</dc:creator>
  <dcterms:created xsi:type="dcterms:W3CDTF">2025-06-13T01:11:58Z</dcterms:created>
  <dcterms:modified xsi:type="dcterms:W3CDTF">2025-06-13T01:11:58Z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2025-06-04T00:00:00Z</vt:filetime>
  </property>
  <property fmtid="{D5CDD505-2E9C-101B-9397-08002B2CF9AE}" pid="3" name="Creator">
    <vt:lpwstr>Microsoft® Word for Microsoft 365</vt:lpwstr>
  </property>
  <property fmtid="{D5CDD505-2E9C-101B-9397-08002B2CF9AE}" pid="4" name="LastSaved">
    <vt:filetime>2025-06-13T00:00:00Z</vt:filetime>
  </property>
  <property fmtid="{D5CDD505-2E9C-101B-9397-08002B2CF9AE}" pid="5" name="Producer">
    <vt:lpwstr>Microsoft® Word for Microsoft 365</vt:lpwstr>
  </property>
  <property fmtid="{D5CDD505-2E9C-101B-9397-08002B2CF9AE}" pid="6" name="ContentTypeId">
    <vt:lpwstr>0x01010090FB82BBE10D4246B6F9E34DCB3DD665</vt:lpwstr>
  </property>
</Properties>
</file>